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Ubuntu"/>
      <p:regular r:id="rId30"/>
      <p:bold r:id="rId31"/>
      <p:italic r:id="rId32"/>
      <p:boldItalic r:id="rId33"/>
    </p:embeddedFon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bold.fntdata"/><Relationship Id="rId30" Type="http://schemas.openxmlformats.org/officeDocument/2006/relationships/font" Target="fonts/Ubuntu-regular.fntdata"/><Relationship Id="rId11" Type="http://schemas.openxmlformats.org/officeDocument/2006/relationships/slide" Target="slides/slide6.xml"/><Relationship Id="rId33" Type="http://schemas.openxmlformats.org/officeDocument/2006/relationships/font" Target="fonts/Ubuntu-boldItalic.fntdata"/><Relationship Id="rId10" Type="http://schemas.openxmlformats.org/officeDocument/2006/relationships/slide" Target="slides/slide5.xml"/><Relationship Id="rId32" Type="http://schemas.openxmlformats.org/officeDocument/2006/relationships/font" Target="fonts/Ubuntu-italic.fntdata"/><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3e3903e84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g23e3903e84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83501f865a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383501f865a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83501f865a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383501f865a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8069dc89ca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38069dc89ca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8069dc89ca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38069dc89ca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83501f865a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383501f865a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8069dc89ca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38069dc89ca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83501f865a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383501f865a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83501f865a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383501f865a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8069dc89ca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38069dc89ca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8069dc89ca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38069dc89ca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41d13d0e1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241d13d0e1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8069dc89ca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38069dc89ca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41d13d0e1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41d13d0e1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41d13d0e1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41d13d0e1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41d13d0e1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41d13d0e1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3e3af185c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23e3af185c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212433c568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g2212433c568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83501f865a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g383501f865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8005b6b15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One company reported a $400b increase in “booked revenue” from another company that makes $10b in sales per quarter and is losing money. And is a non-profit, unclear about legalities of raising money. And the first company will be going into debt to build the assets to service the 2nd company. A 3rd company looks like lending $100b to the 2nd company which will help. The first company will likely buy around 100b from the 3rd company. The 3rd company sells chips the the 2nd, but also buys services from it.</a:t>
            </a:r>
            <a:endParaRPr/>
          </a:p>
        </p:txBody>
      </p:sp>
      <p:sp>
        <p:nvSpPr>
          <p:cNvPr id="86" name="Google Shape;86;g38005b6b15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83501f865a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383501f865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83501f865a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383501f865a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83501f865a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383501f865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83501f865a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383501f865a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 name="Google Shape;16;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1" Type="http://schemas.openxmlformats.org/officeDocument/2006/relationships/hyperlink" Target="https://www.facebook.com/NucleusWealth/" TargetMode="External"/><Relationship Id="rId10" Type="http://schemas.openxmlformats.org/officeDocument/2006/relationships/image" Target="../media/image20.jpg"/><Relationship Id="rId13" Type="http://schemas.openxmlformats.org/officeDocument/2006/relationships/hyperlink" Target="http://instagram.com/nucleus_wealth" TargetMode="External"/><Relationship Id="rId12" Type="http://schemas.openxmlformats.org/officeDocument/2006/relationships/hyperlink" Target="http://linkedin.com/company/nucleuswealth"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nucleuswealth.com/content" TargetMode="External"/><Relationship Id="rId4" Type="http://schemas.openxmlformats.org/officeDocument/2006/relationships/image" Target="../media/image8.png"/><Relationship Id="rId9" Type="http://schemas.openxmlformats.org/officeDocument/2006/relationships/image" Target="../media/image18.jpg"/><Relationship Id="rId14" Type="http://schemas.openxmlformats.org/officeDocument/2006/relationships/hyperlink" Target="http://twitter.com/nucleuswealth" TargetMode="External"/><Relationship Id="rId5" Type="http://schemas.openxmlformats.org/officeDocument/2006/relationships/image" Target="../media/image13.jpg"/><Relationship Id="rId6" Type="http://schemas.openxmlformats.org/officeDocument/2006/relationships/image" Target="../media/image4.png"/><Relationship Id="rId7" Type="http://schemas.openxmlformats.org/officeDocument/2006/relationships/image" Target="../media/image19.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cxnSp>
        <p:nvCxnSpPr>
          <p:cNvPr id="60" name="Google Shape;60;p14"/>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61" name="Google Shape;61;p14"/>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800"/>
              </a:spcBef>
              <a:spcAft>
                <a:spcPts val="0"/>
              </a:spcAft>
              <a:buNone/>
            </a:pPr>
            <a:r>
              <a:rPr lang="en" sz="2600">
                <a:solidFill>
                  <a:schemeClr val="dk1"/>
                </a:solidFill>
                <a:latin typeface="Ubuntu"/>
                <a:ea typeface="Ubuntu"/>
                <a:cs typeface="Ubuntu"/>
                <a:sym typeface="Ubuntu"/>
              </a:rPr>
              <a:t>Podcast Visual to be inserted</a:t>
            </a:r>
            <a:endParaRPr sz="2600">
              <a:solidFill>
                <a:schemeClr val="dk1"/>
              </a:solidFill>
              <a:latin typeface="Ubuntu"/>
              <a:ea typeface="Ubuntu"/>
              <a:cs typeface="Ubuntu"/>
              <a:sym typeface="Ubuntu"/>
            </a:endParaRPr>
          </a:p>
          <a:p>
            <a:pPr indent="0" lvl="0" marL="45720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a:p>
            <a:pPr indent="0" lvl="0" marL="0" marR="0" rtl="0" algn="l">
              <a:lnSpc>
                <a:spcPct val="115000"/>
              </a:lnSpc>
              <a:spcBef>
                <a:spcPts val="800"/>
              </a:spcBef>
              <a:spcAft>
                <a:spcPts val="0"/>
              </a:spcAft>
              <a:buNone/>
            </a:pPr>
            <a:r>
              <a:t/>
            </a:r>
            <a:endParaRPr sz="2000">
              <a:solidFill>
                <a:schemeClr val="dk1"/>
              </a:solidFill>
              <a:latin typeface="Ubuntu"/>
              <a:ea typeface="Ubuntu"/>
              <a:cs typeface="Ubuntu"/>
              <a:sym typeface="Ubuntu"/>
            </a:endParaRPr>
          </a:p>
        </p:txBody>
      </p:sp>
      <p:pic>
        <p:nvPicPr>
          <p:cNvPr id="62" name="Google Shape;62;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Costs: Opex</a:t>
            </a:r>
            <a:endParaRPr b="0" i="0" sz="1100" u="none" cap="none" strike="noStrike">
              <a:solidFill>
                <a:srgbClr val="000000"/>
              </a:solidFill>
              <a:latin typeface="Arial"/>
              <a:ea typeface="Arial"/>
              <a:cs typeface="Arial"/>
              <a:sym typeface="Arial"/>
            </a:endParaRPr>
          </a:p>
        </p:txBody>
      </p:sp>
      <p:cxnSp>
        <p:nvCxnSpPr>
          <p:cNvPr id="135" name="Google Shape;135;p23"/>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36" name="Google Shape;136;p23"/>
          <p:cNvPicPr preferRelativeResize="0"/>
          <p:nvPr/>
        </p:nvPicPr>
        <p:blipFill>
          <a:blip r:embed="rId3">
            <a:alphaModFix/>
          </a:blip>
          <a:stretch>
            <a:fillRect/>
          </a:stretch>
        </p:blipFill>
        <p:spPr>
          <a:xfrm>
            <a:off x="152400" y="720155"/>
            <a:ext cx="8839199" cy="31887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Total Costs</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142" name="Google Shape;142;p24"/>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43" name="Google Shape;143;p24"/>
          <p:cNvPicPr preferRelativeResize="0"/>
          <p:nvPr/>
        </p:nvPicPr>
        <p:blipFill>
          <a:blip r:embed="rId3">
            <a:alphaModFix/>
          </a:blip>
          <a:stretch>
            <a:fillRect/>
          </a:stretch>
        </p:blipFill>
        <p:spPr>
          <a:xfrm>
            <a:off x="152400" y="850905"/>
            <a:ext cx="8839204" cy="1545134"/>
          </a:xfrm>
          <a:prstGeom prst="rect">
            <a:avLst/>
          </a:prstGeom>
          <a:noFill/>
          <a:ln>
            <a:noFill/>
          </a:ln>
        </p:spPr>
      </p:pic>
      <p:sp>
        <p:nvSpPr>
          <p:cNvPr id="144" name="Google Shape;144;p24"/>
          <p:cNvSpPr txBox="1"/>
          <p:nvPr/>
        </p:nvSpPr>
        <p:spPr>
          <a:xfrm>
            <a:off x="399000" y="2755499"/>
            <a:ext cx="8438100" cy="21456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Electricity ~5%</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Protectionism (tariffs, subsidies, “Buy American/European” policies) is likely to grow as Chinese cars become more competitive.</a:t>
            </a:r>
            <a:endParaRPr sz="2000">
              <a:solidFill>
                <a:schemeClr val="dk1"/>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Power</a:t>
            </a:r>
            <a:endParaRPr b="0" i="0" sz="1100" u="none" cap="none" strike="noStrike">
              <a:solidFill>
                <a:srgbClr val="000000"/>
              </a:solidFill>
              <a:latin typeface="Arial"/>
              <a:ea typeface="Arial"/>
              <a:cs typeface="Arial"/>
              <a:sym typeface="Arial"/>
            </a:endParaRPr>
          </a:p>
        </p:txBody>
      </p:sp>
      <p:cxnSp>
        <p:nvCxnSpPr>
          <p:cNvPr id="150" name="Google Shape;150;p25"/>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51" name="Google Shape;151;p25"/>
          <p:cNvPicPr preferRelativeResize="0"/>
          <p:nvPr/>
        </p:nvPicPr>
        <p:blipFill>
          <a:blip r:embed="rId3">
            <a:alphaModFix/>
          </a:blip>
          <a:stretch>
            <a:fillRect/>
          </a:stretch>
        </p:blipFill>
        <p:spPr>
          <a:xfrm>
            <a:off x="1362100" y="633530"/>
            <a:ext cx="6933924" cy="43472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Power</a:t>
            </a:r>
            <a:endParaRPr b="0" i="0" sz="1100" u="none" cap="none" strike="noStrike">
              <a:solidFill>
                <a:srgbClr val="000000"/>
              </a:solidFill>
              <a:latin typeface="Arial"/>
              <a:ea typeface="Arial"/>
              <a:cs typeface="Arial"/>
              <a:sym typeface="Arial"/>
            </a:endParaRPr>
          </a:p>
        </p:txBody>
      </p:sp>
      <p:cxnSp>
        <p:nvCxnSpPr>
          <p:cNvPr id="157" name="Google Shape;157;p26"/>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58" name="Google Shape;158;p26"/>
          <p:cNvPicPr preferRelativeResize="0"/>
          <p:nvPr/>
        </p:nvPicPr>
        <p:blipFill>
          <a:blip r:embed="rId3">
            <a:alphaModFix/>
          </a:blip>
          <a:stretch>
            <a:fillRect/>
          </a:stretch>
        </p:blipFill>
        <p:spPr>
          <a:xfrm>
            <a:off x="152400" y="643855"/>
            <a:ext cx="8839201" cy="35909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Power</a:t>
            </a:r>
            <a:endParaRPr b="0" i="0" sz="1100" u="none" cap="none" strike="noStrike">
              <a:solidFill>
                <a:srgbClr val="000000"/>
              </a:solidFill>
              <a:latin typeface="Arial"/>
              <a:ea typeface="Arial"/>
              <a:cs typeface="Arial"/>
              <a:sym typeface="Arial"/>
            </a:endParaRPr>
          </a:p>
        </p:txBody>
      </p:sp>
      <p:cxnSp>
        <p:nvCxnSpPr>
          <p:cNvPr id="164" name="Google Shape;164;p27"/>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65" name="Google Shape;165;p27"/>
          <p:cNvPicPr preferRelativeResize="0"/>
          <p:nvPr/>
        </p:nvPicPr>
        <p:blipFill>
          <a:blip r:embed="rId3">
            <a:alphaModFix/>
          </a:blip>
          <a:stretch>
            <a:fillRect/>
          </a:stretch>
        </p:blipFill>
        <p:spPr>
          <a:xfrm>
            <a:off x="2126675" y="633530"/>
            <a:ext cx="4890649" cy="43472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Power</a:t>
            </a:r>
            <a:endParaRPr b="0" i="0" sz="1100" u="none" cap="none" strike="noStrike">
              <a:solidFill>
                <a:srgbClr val="000000"/>
              </a:solidFill>
              <a:latin typeface="Arial"/>
              <a:ea typeface="Arial"/>
              <a:cs typeface="Arial"/>
              <a:sym typeface="Arial"/>
            </a:endParaRPr>
          </a:p>
        </p:txBody>
      </p:sp>
      <p:cxnSp>
        <p:nvCxnSpPr>
          <p:cNvPr id="171" name="Google Shape;171;p28"/>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172" name="Google Shape;172;p28"/>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High level of need it is the issue. Much more power needed per rack. Need racks near each other.</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Power (x2) + UPS + generators. </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Scarce resources. Note pricing difference between short term scarcity and long term demand.</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Do you build your own power? Probably not, level of redundancy. But part of the power highly likely. Batteries big, solar maybe.</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Load shedding, possible. Probably not.</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More power efficient chips? More efficient /compute, not less</a:t>
            </a:r>
            <a:endParaRPr sz="2000">
              <a:solidFill>
                <a:schemeClr val="dk1"/>
              </a:solidFill>
              <a:latin typeface="Ubuntu"/>
              <a:ea typeface="Ubuntu"/>
              <a:cs typeface="Ubuntu"/>
              <a:sym typeface="Ubuntu"/>
            </a:endParaRPr>
          </a:p>
          <a:p>
            <a:pPr indent="0" lvl="0" marL="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Power</a:t>
            </a:r>
            <a:endParaRPr b="0" i="0" sz="1100" u="none" cap="none" strike="noStrike">
              <a:solidFill>
                <a:srgbClr val="000000"/>
              </a:solidFill>
              <a:latin typeface="Arial"/>
              <a:ea typeface="Arial"/>
              <a:cs typeface="Arial"/>
              <a:sym typeface="Arial"/>
            </a:endParaRPr>
          </a:p>
        </p:txBody>
      </p:sp>
      <p:cxnSp>
        <p:nvCxnSpPr>
          <p:cNvPr id="178" name="Google Shape;178;p29"/>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179" name="Google Shape;179;p29"/>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Datacentres have backups. Can help the grid</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Higher willingness to pay. Small overall input.</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Less benefit from efficiency. Lightbulb example </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Staffing? Harder to move. US has big advantages. </a:t>
            </a:r>
            <a:endParaRPr sz="2000">
              <a:solidFill>
                <a:schemeClr val="dk1"/>
              </a:solidFill>
              <a:latin typeface="Ubuntu"/>
              <a:ea typeface="Ubuntu"/>
              <a:cs typeface="Ubuntu"/>
              <a:sym typeface="Ubuntu"/>
            </a:endParaRPr>
          </a:p>
          <a:p>
            <a:pPr indent="0" lvl="0" marL="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Power</a:t>
            </a:r>
            <a:endParaRPr b="0" i="0" sz="1100" u="none" cap="none" strike="noStrike">
              <a:solidFill>
                <a:srgbClr val="000000"/>
              </a:solidFill>
              <a:latin typeface="Arial"/>
              <a:ea typeface="Arial"/>
              <a:cs typeface="Arial"/>
              <a:sym typeface="Arial"/>
            </a:endParaRPr>
          </a:p>
        </p:txBody>
      </p:sp>
      <p:cxnSp>
        <p:nvCxnSpPr>
          <p:cNvPr id="185" name="Google Shape;185;p30"/>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86" name="Google Shape;186;p30"/>
          <p:cNvPicPr preferRelativeResize="0"/>
          <p:nvPr/>
        </p:nvPicPr>
        <p:blipFill>
          <a:blip r:embed="rId3">
            <a:alphaModFix/>
          </a:blip>
          <a:stretch>
            <a:fillRect/>
          </a:stretch>
        </p:blipFill>
        <p:spPr>
          <a:xfrm>
            <a:off x="1514575" y="775605"/>
            <a:ext cx="6745129" cy="43472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Who is buying?</a:t>
            </a:r>
            <a:endParaRPr b="0" i="0" sz="1100" u="none" cap="none" strike="noStrike">
              <a:solidFill>
                <a:srgbClr val="000000"/>
              </a:solidFill>
              <a:latin typeface="Arial"/>
              <a:ea typeface="Arial"/>
              <a:cs typeface="Arial"/>
              <a:sym typeface="Arial"/>
            </a:endParaRPr>
          </a:p>
        </p:txBody>
      </p:sp>
      <p:cxnSp>
        <p:nvCxnSpPr>
          <p:cNvPr id="192" name="Google Shape;192;p31"/>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93" name="Google Shape;193;p31"/>
          <p:cNvPicPr preferRelativeResize="0"/>
          <p:nvPr/>
        </p:nvPicPr>
        <p:blipFill>
          <a:blip r:embed="rId3">
            <a:alphaModFix/>
          </a:blip>
          <a:stretch>
            <a:fillRect/>
          </a:stretch>
        </p:blipFill>
        <p:spPr>
          <a:xfrm>
            <a:off x="1372900" y="633530"/>
            <a:ext cx="5769325" cy="43472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Investment Universe — players &amp; segments</a:t>
            </a:r>
            <a:endParaRPr b="0" i="0" sz="1100" u="none" cap="none" strike="noStrike">
              <a:solidFill>
                <a:srgbClr val="000000"/>
              </a:solidFill>
              <a:latin typeface="Arial"/>
              <a:ea typeface="Arial"/>
              <a:cs typeface="Arial"/>
              <a:sym typeface="Arial"/>
            </a:endParaRPr>
          </a:p>
        </p:txBody>
      </p:sp>
      <p:cxnSp>
        <p:nvCxnSpPr>
          <p:cNvPr id="199" name="Google Shape;199;p32"/>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200" name="Google Shape;200;p32"/>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323850" lvl="0" marL="609600" rtl="0" algn="l">
              <a:lnSpc>
                <a:spcPct val="160000"/>
              </a:lnSpc>
              <a:spcBef>
                <a:spcPts val="1500"/>
              </a:spcBef>
              <a:spcAft>
                <a:spcPts val="0"/>
              </a:spcAft>
              <a:buClr>
                <a:schemeClr val="dk1"/>
              </a:buClr>
              <a:buSzPts val="1500"/>
              <a:buFont typeface="Calibri"/>
              <a:buChar char="●"/>
            </a:pPr>
            <a:r>
              <a:rPr b="1" i="1" lang="en" sz="1500">
                <a:solidFill>
                  <a:schemeClr val="dk1"/>
                </a:solidFill>
                <a:highlight>
                  <a:srgbClr val="F0F0F0"/>
                </a:highlight>
                <a:latin typeface="Calibri"/>
                <a:ea typeface="Calibri"/>
                <a:cs typeface="Calibri"/>
                <a:sym typeface="Calibri"/>
              </a:rPr>
              <a:t>Builders</a:t>
            </a:r>
            <a:r>
              <a:rPr b="1" lang="en" sz="1500">
                <a:solidFill>
                  <a:schemeClr val="dk1"/>
                </a:solidFill>
                <a:highlight>
                  <a:srgbClr val="F0F0F0"/>
                </a:highlight>
                <a:latin typeface="Calibri"/>
                <a:ea typeface="Calibri"/>
                <a:cs typeface="Calibri"/>
                <a:sym typeface="Calibri"/>
              </a:rPr>
              <a:t>: </a:t>
            </a:r>
            <a:r>
              <a:rPr lang="en" sz="1500">
                <a:solidFill>
                  <a:schemeClr val="dk1"/>
                </a:solidFill>
                <a:highlight>
                  <a:srgbClr val="F0F0F0"/>
                </a:highlight>
                <a:latin typeface="Calibri"/>
                <a:ea typeface="Calibri"/>
                <a:cs typeface="Calibri"/>
                <a:sym typeface="Calibri"/>
              </a:rPr>
              <a:t>real estate developers, design firms, and construction companies </a:t>
            </a:r>
            <a:endParaRPr sz="1500">
              <a:solidFill>
                <a:schemeClr val="dk1"/>
              </a:solidFill>
              <a:highlight>
                <a:srgbClr val="F0F0F0"/>
              </a:highlight>
              <a:latin typeface="Calibri"/>
              <a:ea typeface="Calibri"/>
              <a:cs typeface="Calibri"/>
              <a:sym typeface="Calibri"/>
            </a:endParaRPr>
          </a:p>
          <a:p>
            <a:pPr indent="-323850" lvl="0" marL="609600" rtl="0" algn="l">
              <a:lnSpc>
                <a:spcPct val="160000"/>
              </a:lnSpc>
              <a:spcBef>
                <a:spcPts val="0"/>
              </a:spcBef>
              <a:spcAft>
                <a:spcPts val="0"/>
              </a:spcAft>
              <a:buClr>
                <a:schemeClr val="dk1"/>
              </a:buClr>
              <a:buSzPts val="1500"/>
              <a:buFont typeface="Calibri"/>
              <a:buChar char="●"/>
            </a:pPr>
            <a:r>
              <a:rPr b="1" i="1" lang="en" sz="1500">
                <a:solidFill>
                  <a:schemeClr val="dk1"/>
                </a:solidFill>
                <a:highlight>
                  <a:srgbClr val="F0F0F0"/>
                </a:highlight>
                <a:latin typeface="Calibri"/>
                <a:ea typeface="Calibri"/>
                <a:cs typeface="Calibri"/>
                <a:sym typeface="Calibri"/>
              </a:rPr>
              <a:t>Energizers</a:t>
            </a:r>
            <a:r>
              <a:rPr b="1" lang="en" sz="1500">
                <a:solidFill>
                  <a:schemeClr val="dk1"/>
                </a:solidFill>
                <a:highlight>
                  <a:srgbClr val="F0F0F0"/>
                </a:highlight>
                <a:latin typeface="Calibri"/>
                <a:ea typeface="Calibri"/>
                <a:cs typeface="Calibri"/>
                <a:sym typeface="Calibri"/>
              </a:rPr>
              <a:t>: </a:t>
            </a:r>
            <a:r>
              <a:rPr lang="en" sz="1500">
                <a:solidFill>
                  <a:schemeClr val="dk1"/>
                </a:solidFill>
                <a:highlight>
                  <a:srgbClr val="F0F0F0"/>
                </a:highlight>
                <a:latin typeface="Calibri"/>
                <a:ea typeface="Calibri"/>
                <a:cs typeface="Calibri"/>
                <a:sym typeface="Calibri"/>
              </a:rPr>
              <a:t>companies that supply the electricity and cooling systems </a:t>
            </a:r>
            <a:endParaRPr sz="1500">
              <a:solidFill>
                <a:schemeClr val="dk1"/>
              </a:solidFill>
              <a:highlight>
                <a:srgbClr val="F0F0F0"/>
              </a:highlight>
              <a:latin typeface="Calibri"/>
              <a:ea typeface="Calibri"/>
              <a:cs typeface="Calibri"/>
              <a:sym typeface="Calibri"/>
            </a:endParaRPr>
          </a:p>
          <a:p>
            <a:pPr indent="-323850" lvl="0" marL="609600" rtl="0" algn="l">
              <a:lnSpc>
                <a:spcPct val="160000"/>
              </a:lnSpc>
              <a:spcBef>
                <a:spcPts val="0"/>
              </a:spcBef>
              <a:spcAft>
                <a:spcPts val="0"/>
              </a:spcAft>
              <a:buClr>
                <a:schemeClr val="dk1"/>
              </a:buClr>
              <a:buSzPts val="1500"/>
              <a:buFont typeface="Calibri"/>
              <a:buChar char="●"/>
            </a:pPr>
            <a:r>
              <a:rPr b="1" i="1" lang="en" sz="1500">
                <a:solidFill>
                  <a:schemeClr val="dk1"/>
                </a:solidFill>
                <a:highlight>
                  <a:srgbClr val="F0F0F0"/>
                </a:highlight>
                <a:latin typeface="Calibri"/>
                <a:ea typeface="Calibri"/>
                <a:cs typeface="Calibri"/>
                <a:sym typeface="Calibri"/>
              </a:rPr>
              <a:t>Technology developers and designers</a:t>
            </a:r>
            <a:r>
              <a:rPr b="1" lang="en" sz="1500">
                <a:solidFill>
                  <a:schemeClr val="dk1"/>
                </a:solidFill>
                <a:highlight>
                  <a:srgbClr val="F0F0F0"/>
                </a:highlight>
                <a:latin typeface="Calibri"/>
                <a:ea typeface="Calibri"/>
                <a:cs typeface="Calibri"/>
                <a:sym typeface="Calibri"/>
              </a:rPr>
              <a:t>: </a:t>
            </a:r>
            <a:r>
              <a:rPr lang="en" sz="1500">
                <a:solidFill>
                  <a:schemeClr val="dk1"/>
                </a:solidFill>
                <a:highlight>
                  <a:srgbClr val="F0F0F0"/>
                </a:highlight>
                <a:latin typeface="Calibri"/>
                <a:ea typeface="Calibri"/>
                <a:cs typeface="Calibri"/>
                <a:sym typeface="Calibri"/>
              </a:rPr>
              <a:t>semiconductor companies that develop the chips powering AI workloads</a:t>
            </a:r>
            <a:endParaRPr sz="1500">
              <a:solidFill>
                <a:schemeClr val="dk1"/>
              </a:solidFill>
              <a:highlight>
                <a:srgbClr val="F0F0F0"/>
              </a:highlight>
              <a:latin typeface="Calibri"/>
              <a:ea typeface="Calibri"/>
              <a:cs typeface="Calibri"/>
              <a:sym typeface="Calibri"/>
            </a:endParaRPr>
          </a:p>
          <a:p>
            <a:pPr indent="-323850" lvl="0" marL="609600" rtl="0" algn="l">
              <a:lnSpc>
                <a:spcPct val="160000"/>
              </a:lnSpc>
              <a:spcBef>
                <a:spcPts val="0"/>
              </a:spcBef>
              <a:spcAft>
                <a:spcPts val="0"/>
              </a:spcAft>
              <a:buClr>
                <a:schemeClr val="dk1"/>
              </a:buClr>
              <a:buSzPts val="1500"/>
              <a:buFont typeface="Calibri"/>
              <a:buChar char="●"/>
            </a:pPr>
            <a:r>
              <a:rPr b="1" i="1" lang="en" sz="1500">
                <a:solidFill>
                  <a:schemeClr val="dk1"/>
                </a:solidFill>
                <a:highlight>
                  <a:srgbClr val="F0F0F0"/>
                </a:highlight>
                <a:latin typeface="Calibri"/>
                <a:ea typeface="Calibri"/>
                <a:cs typeface="Calibri"/>
                <a:sym typeface="Calibri"/>
              </a:rPr>
              <a:t>Operators</a:t>
            </a:r>
            <a:r>
              <a:rPr b="1" lang="en" sz="1500">
                <a:solidFill>
                  <a:schemeClr val="dk1"/>
                </a:solidFill>
                <a:highlight>
                  <a:srgbClr val="F0F0F0"/>
                </a:highlight>
                <a:latin typeface="Calibri"/>
                <a:ea typeface="Calibri"/>
                <a:cs typeface="Calibri"/>
                <a:sym typeface="Calibri"/>
              </a:rPr>
              <a:t>: </a:t>
            </a:r>
            <a:r>
              <a:rPr lang="en" sz="1500">
                <a:solidFill>
                  <a:schemeClr val="dk1"/>
                </a:solidFill>
                <a:highlight>
                  <a:srgbClr val="F0F0F0"/>
                </a:highlight>
                <a:latin typeface="Calibri"/>
                <a:ea typeface="Calibri"/>
                <a:cs typeface="Calibri"/>
                <a:sym typeface="Calibri"/>
              </a:rPr>
              <a:t>cloud providers and co-location firms that own and run large-scale data centers, such as Amazon Web Services, Google Cloud, and Equinix</a:t>
            </a:r>
            <a:endParaRPr sz="1500">
              <a:solidFill>
                <a:schemeClr val="dk1"/>
              </a:solidFill>
              <a:highlight>
                <a:srgbClr val="F0F0F0"/>
              </a:highlight>
              <a:latin typeface="Calibri"/>
              <a:ea typeface="Calibri"/>
              <a:cs typeface="Calibri"/>
              <a:sym typeface="Calibri"/>
            </a:endParaRPr>
          </a:p>
          <a:p>
            <a:pPr indent="-323850" lvl="0" marL="609600" rtl="0" algn="l">
              <a:lnSpc>
                <a:spcPct val="160000"/>
              </a:lnSpc>
              <a:spcBef>
                <a:spcPts val="0"/>
              </a:spcBef>
              <a:spcAft>
                <a:spcPts val="0"/>
              </a:spcAft>
              <a:buClr>
                <a:schemeClr val="dk1"/>
              </a:buClr>
              <a:buSzPts val="1500"/>
              <a:buFont typeface="Calibri"/>
              <a:buChar char="●"/>
            </a:pPr>
            <a:r>
              <a:rPr b="1" i="1" lang="en" sz="1500">
                <a:solidFill>
                  <a:schemeClr val="dk1"/>
                </a:solidFill>
                <a:highlight>
                  <a:srgbClr val="F0F0F0"/>
                </a:highlight>
                <a:latin typeface="Calibri"/>
                <a:ea typeface="Calibri"/>
                <a:cs typeface="Calibri"/>
                <a:sym typeface="Calibri"/>
              </a:rPr>
              <a:t>AI architects</a:t>
            </a:r>
            <a:r>
              <a:rPr b="1" lang="en" sz="1500">
                <a:solidFill>
                  <a:schemeClr val="dk1"/>
                </a:solidFill>
                <a:highlight>
                  <a:srgbClr val="F0F0F0"/>
                </a:highlight>
                <a:latin typeface="Calibri"/>
                <a:ea typeface="Calibri"/>
                <a:cs typeface="Calibri"/>
                <a:sym typeface="Calibri"/>
              </a:rPr>
              <a:t>:</a:t>
            </a:r>
            <a:r>
              <a:rPr lang="en" sz="1500">
                <a:solidFill>
                  <a:schemeClr val="dk1"/>
                </a:solidFill>
                <a:highlight>
                  <a:srgbClr val="F0F0F0"/>
                </a:highlight>
                <a:latin typeface="Calibri"/>
                <a:ea typeface="Calibri"/>
                <a:cs typeface="Calibri"/>
                <a:sym typeface="Calibri"/>
              </a:rPr>
              <a:t> companies developing AI models and infrastructure, including OpenAI and Anthropic</a:t>
            </a:r>
            <a:endParaRPr sz="2000">
              <a:solidFill>
                <a:schemeClr val="dk1"/>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Disclaimer</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68" name="Google Shape;68;p15"/>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69" name="Google Shape;69;p15"/>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800"/>
              </a:spcBef>
              <a:spcAft>
                <a:spcPts val="0"/>
              </a:spcAft>
              <a:buNone/>
            </a:pPr>
            <a:r>
              <a:rPr lang="en" sz="2000">
                <a:solidFill>
                  <a:schemeClr val="dk1"/>
                </a:solidFill>
                <a:latin typeface="Ubuntu"/>
                <a:ea typeface="Ubuntu"/>
                <a:cs typeface="Ubuntu"/>
                <a:sym typeface="Ubuntu"/>
              </a:rPr>
              <a:t>The information provided on this presentation is general in nature and does not constitute personal financial advice. The information has been prepared without taking into account your personal objectives, financial situation or needs. Because of this, you should consider the appropriateness of the information for your own objectives, financial situation and needs before acting on it. Also, before you decide to invest in a financial product arranged by a representative of Nucleus Wealth Management Pty Ltd, ABN 54 614 386 266, corporate authorised representative of Nucleus Advice Pty Ltd AFSL 515796 (Nucleus Wealth or we or us), it is important that you read and consider the Product Disclosure Statement relating to the product before making any decision about whether to invest in it. Your Nucleus Wealth adviser can help you with this decision if you would like them to do so.</a:t>
            </a:r>
            <a:endParaRPr sz="2000">
              <a:solidFill>
                <a:schemeClr val="dk1"/>
              </a:solidFill>
              <a:latin typeface="Ubuntu"/>
              <a:ea typeface="Ubuntu"/>
              <a:cs typeface="Ubuntu"/>
              <a:sym typeface="Ubuntu"/>
            </a:endParaRPr>
          </a:p>
          <a:p>
            <a:pPr indent="0" lvl="0" marL="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a:p>
            <a:pPr indent="0" lvl="0" marL="45720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Investment Outlook</a:t>
            </a:r>
            <a:endParaRPr b="0" i="0" sz="1100" u="none" cap="none" strike="noStrike">
              <a:solidFill>
                <a:srgbClr val="000000"/>
              </a:solidFill>
              <a:latin typeface="Arial"/>
              <a:ea typeface="Arial"/>
              <a:cs typeface="Arial"/>
              <a:sym typeface="Arial"/>
            </a:endParaRPr>
          </a:p>
        </p:txBody>
      </p:sp>
      <p:cxnSp>
        <p:nvCxnSpPr>
          <p:cNvPr id="206" name="Google Shape;206;p33"/>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207" name="Google Shape;207;p33"/>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Hyperscalers: </a:t>
            </a:r>
            <a:endParaRPr sz="2000">
              <a:solidFill>
                <a:schemeClr val="dk1"/>
              </a:solidFill>
              <a:latin typeface="Ubuntu"/>
              <a:ea typeface="Ubuntu"/>
              <a:cs typeface="Ubuntu"/>
              <a:sym typeface="Ubuntu"/>
            </a:endParaRPr>
          </a:p>
          <a:p>
            <a:pPr indent="-355600" lvl="1" marL="9144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Microsoft leading the way, OpenAI? Reliance on others</a:t>
            </a:r>
            <a:endParaRPr sz="2000">
              <a:solidFill>
                <a:schemeClr val="dk1"/>
              </a:solidFill>
              <a:latin typeface="Ubuntu"/>
              <a:ea typeface="Ubuntu"/>
              <a:cs typeface="Ubuntu"/>
              <a:sym typeface="Ubuntu"/>
            </a:endParaRPr>
          </a:p>
          <a:p>
            <a:pPr indent="-355600" lvl="1" marL="9144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Google in 3rd. Tensor chips interesting</a:t>
            </a:r>
            <a:endParaRPr sz="2000">
              <a:solidFill>
                <a:schemeClr val="dk1"/>
              </a:solidFill>
              <a:latin typeface="Ubuntu"/>
              <a:ea typeface="Ubuntu"/>
              <a:cs typeface="Ubuntu"/>
              <a:sym typeface="Ubuntu"/>
            </a:endParaRPr>
          </a:p>
          <a:p>
            <a:pPr indent="-355600" lvl="1" marL="9144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AWS 2nd. Underperforming. But really interesting Trainium chips built with Anthropic.</a:t>
            </a:r>
            <a:endParaRPr sz="2000">
              <a:solidFill>
                <a:schemeClr val="dk1"/>
              </a:solidFill>
              <a:latin typeface="Ubuntu"/>
              <a:ea typeface="Ubuntu"/>
              <a:cs typeface="Ubuntu"/>
              <a:sym typeface="Ubuntu"/>
            </a:endParaRPr>
          </a:p>
          <a:p>
            <a:pPr indent="-355600" lvl="1" marL="9144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Oracle. Not competing with customers. Could be biggest? Interesting tech. Most expensive, most risky.</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t/>
            </a:r>
            <a:endParaRPr sz="2000">
              <a:solidFill>
                <a:schemeClr val="dk1"/>
              </a:solidFill>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4"/>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13" name="Google Shape;213;p3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214" name="Google Shape;214;p34"/>
          <p:cNvPicPr preferRelativeResize="0"/>
          <p:nvPr/>
        </p:nvPicPr>
        <p:blipFill>
          <a:blip r:embed="rId3">
            <a:alphaModFix/>
          </a:blip>
          <a:stretch>
            <a:fillRect/>
          </a:stretch>
        </p:blipFill>
        <p:spPr>
          <a:xfrm>
            <a:off x="0" y="1"/>
            <a:ext cx="9143999"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20" name="Google Shape;220;p3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221" name="Google Shape;221;p35"/>
          <p:cNvPicPr preferRelativeResize="0"/>
          <p:nvPr/>
        </p:nvPicPr>
        <p:blipFill>
          <a:blip r:embed="rId3">
            <a:alphaModFix/>
          </a:blip>
          <a:stretch>
            <a:fillRect/>
          </a:stretch>
        </p:blipFill>
        <p:spPr>
          <a:xfrm>
            <a:off x="360544" y="0"/>
            <a:ext cx="8422912"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227" name="Google Shape;227;p3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228" name="Google Shape;228;p36"/>
          <p:cNvPicPr preferRelativeResize="0"/>
          <p:nvPr/>
        </p:nvPicPr>
        <p:blipFill>
          <a:blip r:embed="rId3">
            <a:alphaModFix/>
          </a:blip>
          <a:stretch>
            <a:fillRect/>
          </a:stretch>
        </p:blipFill>
        <p:spPr>
          <a:xfrm>
            <a:off x="0" y="0"/>
            <a:ext cx="9144002"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p:nvPr/>
        </p:nvSpPr>
        <p:spPr>
          <a:xfrm>
            <a:off x="0" y="108112"/>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B55A2"/>
              </a:buClr>
              <a:buSzPts val="2100"/>
              <a:buFont typeface="Ubuntu"/>
              <a:buNone/>
            </a:pPr>
            <a:r>
              <a:rPr b="1" i="0" lang="en" sz="2100" u="none" cap="none" strike="noStrike">
                <a:solidFill>
                  <a:srgbClr val="0B55A2"/>
                </a:solidFill>
                <a:latin typeface="Ubuntu"/>
                <a:ea typeface="Ubuntu"/>
                <a:cs typeface="Ubuntu"/>
                <a:sym typeface="Ubuntu"/>
              </a:rPr>
              <a:t>More from Nucleus Wealth:</a:t>
            </a:r>
            <a:endParaRPr b="0" i="0" sz="1100" u="none" cap="none" strike="noStrike">
              <a:solidFill>
                <a:srgbClr val="000000"/>
              </a:solidFill>
              <a:latin typeface="Arial"/>
              <a:ea typeface="Arial"/>
              <a:cs typeface="Arial"/>
              <a:sym typeface="Arial"/>
            </a:endParaRPr>
          </a:p>
        </p:txBody>
      </p:sp>
      <p:sp>
        <p:nvSpPr>
          <p:cNvPr id="234" name="Google Shape;234;p37"/>
          <p:cNvSpPr txBox="1"/>
          <p:nvPr/>
        </p:nvSpPr>
        <p:spPr>
          <a:xfrm>
            <a:off x="3102544" y="673725"/>
            <a:ext cx="26475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B55A2"/>
              </a:buClr>
              <a:buSzPts val="1100"/>
              <a:buFont typeface="Ubuntu"/>
              <a:buNone/>
            </a:pPr>
            <a:r>
              <a:rPr b="1" i="0" lang="en" sz="1100" u="none" cap="none" strike="noStrike">
                <a:solidFill>
                  <a:srgbClr val="0B55A2"/>
                </a:solidFill>
                <a:latin typeface="Ubuntu"/>
                <a:ea typeface="Ubuntu"/>
                <a:cs typeface="Ubuntu"/>
                <a:sym typeface="Ubuntu"/>
              </a:rPr>
              <a:t>Content: </a:t>
            </a:r>
            <a:r>
              <a:rPr b="1" i="0" lang="en" sz="1100" u="sng" cap="none" strike="noStrike">
                <a:solidFill>
                  <a:schemeClr val="hlink"/>
                </a:solidFill>
                <a:latin typeface="Ubuntu"/>
                <a:ea typeface="Ubuntu"/>
                <a:cs typeface="Ubuntu"/>
                <a:sym typeface="Ubuntu"/>
                <a:hlinkClick r:id="rId3"/>
              </a:rPr>
              <a:t>Nucleuswealth.com/content</a:t>
            </a:r>
            <a:endParaRPr b="1" i="0" sz="1100" u="none" cap="none" strike="noStrike">
              <a:solidFill>
                <a:srgbClr val="0B55A2"/>
              </a:solidFill>
              <a:latin typeface="Ubuntu"/>
              <a:ea typeface="Ubuntu"/>
              <a:cs typeface="Ubuntu"/>
              <a:sym typeface="Ubuntu"/>
            </a:endParaRPr>
          </a:p>
        </p:txBody>
      </p:sp>
      <p:cxnSp>
        <p:nvCxnSpPr>
          <p:cNvPr id="235" name="Google Shape;235;p37"/>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236" name="Google Shape;236;p37"/>
          <p:cNvSpPr txBox="1"/>
          <p:nvPr/>
        </p:nvSpPr>
        <p:spPr>
          <a:xfrm>
            <a:off x="2994861" y="4196625"/>
            <a:ext cx="35286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Ubuntu"/>
              <a:buNone/>
            </a:pPr>
            <a:r>
              <a:rPr b="1" i="0" lang="en" sz="1100" u="none" cap="none" strike="noStrike">
                <a:solidFill>
                  <a:srgbClr val="000000"/>
                </a:solidFill>
                <a:latin typeface="Ubuntu"/>
                <a:ea typeface="Ubuntu"/>
                <a:cs typeface="Ubuntu"/>
                <a:sym typeface="Ubuntu"/>
              </a:rPr>
              <a:t>Find us on all major (and minor) podcast platforms:</a:t>
            </a:r>
            <a:endParaRPr b="0" i="0" sz="1100" u="none" cap="none" strike="noStrike">
              <a:solidFill>
                <a:srgbClr val="000000"/>
              </a:solidFill>
              <a:latin typeface="Arial"/>
              <a:ea typeface="Arial"/>
              <a:cs typeface="Arial"/>
              <a:sym typeface="Arial"/>
            </a:endParaRPr>
          </a:p>
        </p:txBody>
      </p:sp>
      <p:pic>
        <p:nvPicPr>
          <p:cNvPr id="237" name="Google Shape;237;p37"/>
          <p:cNvPicPr preferRelativeResize="0"/>
          <p:nvPr/>
        </p:nvPicPr>
        <p:blipFill rotWithShape="1">
          <a:blip r:embed="rId4">
            <a:alphaModFix/>
          </a:blip>
          <a:srcRect b="0" l="0" r="0" t="0"/>
          <a:stretch/>
        </p:blipFill>
        <p:spPr>
          <a:xfrm>
            <a:off x="2097482" y="4504359"/>
            <a:ext cx="1378744" cy="350044"/>
          </a:xfrm>
          <a:prstGeom prst="rect">
            <a:avLst/>
          </a:prstGeom>
          <a:noFill/>
          <a:ln>
            <a:noFill/>
          </a:ln>
        </p:spPr>
      </p:pic>
      <p:pic>
        <p:nvPicPr>
          <p:cNvPr id="238" name="Google Shape;238;p37"/>
          <p:cNvPicPr preferRelativeResize="0"/>
          <p:nvPr/>
        </p:nvPicPr>
        <p:blipFill rotWithShape="1">
          <a:blip r:embed="rId5">
            <a:alphaModFix/>
          </a:blip>
          <a:srcRect b="0" l="0" r="0" t="0"/>
          <a:stretch/>
        </p:blipFill>
        <p:spPr>
          <a:xfrm>
            <a:off x="3755084" y="4509968"/>
            <a:ext cx="1342275" cy="317265"/>
          </a:xfrm>
          <a:prstGeom prst="rect">
            <a:avLst/>
          </a:prstGeom>
          <a:noFill/>
          <a:ln>
            <a:noFill/>
          </a:ln>
        </p:spPr>
      </p:pic>
      <p:pic>
        <p:nvPicPr>
          <p:cNvPr descr="A picture containing clock, light&#10;&#10;Description automatically generated" id="239" name="Google Shape;239;p37"/>
          <p:cNvPicPr preferRelativeResize="0"/>
          <p:nvPr/>
        </p:nvPicPr>
        <p:blipFill rotWithShape="1">
          <a:blip r:embed="rId6">
            <a:alphaModFix/>
          </a:blip>
          <a:srcRect b="0" l="0" r="0" t="0"/>
          <a:stretch/>
        </p:blipFill>
        <p:spPr>
          <a:xfrm>
            <a:off x="5388916" y="4517154"/>
            <a:ext cx="1080898" cy="324453"/>
          </a:xfrm>
          <a:prstGeom prst="rect">
            <a:avLst/>
          </a:prstGeom>
          <a:noFill/>
          <a:ln>
            <a:noFill/>
          </a:ln>
        </p:spPr>
      </p:pic>
      <p:sp>
        <p:nvSpPr>
          <p:cNvPr id="240" name="Google Shape;240;p37"/>
          <p:cNvSpPr txBox="1"/>
          <p:nvPr/>
        </p:nvSpPr>
        <p:spPr>
          <a:xfrm>
            <a:off x="6076253" y="1247240"/>
            <a:ext cx="28806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Ubuntu"/>
              <a:buNone/>
            </a:pPr>
            <a:r>
              <a:rPr b="1" i="0" lang="en" sz="1100" u="none" cap="none" strike="noStrike">
                <a:solidFill>
                  <a:srgbClr val="000000"/>
                </a:solidFill>
                <a:latin typeface="Ubuntu"/>
                <a:ea typeface="Ubuntu"/>
                <a:cs typeface="Ubuntu"/>
                <a:sym typeface="Ubuntu"/>
              </a:rPr>
              <a:t>Have a guest or topic suggestion for the show?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Ubuntu"/>
              <a:buNone/>
            </a:pPr>
            <a:r>
              <a:rPr b="1" i="0" lang="en" sz="1100" u="none" cap="none" strike="noStrike">
                <a:solidFill>
                  <a:srgbClr val="000000"/>
                </a:solidFill>
                <a:latin typeface="Ubuntu"/>
                <a:ea typeface="Ubuntu"/>
                <a:cs typeface="Ubuntu"/>
                <a:sym typeface="Ubuntu"/>
              </a:rPr>
              <a:t>Leave a comment on YouTube</a:t>
            </a:r>
            <a:endParaRPr b="0" i="0" sz="1100" u="none" cap="none" strike="noStrike">
              <a:solidFill>
                <a:srgbClr val="000000"/>
              </a:solidFill>
              <a:latin typeface="Arial"/>
              <a:ea typeface="Arial"/>
              <a:cs typeface="Arial"/>
              <a:sym typeface="Arial"/>
            </a:endParaRPr>
          </a:p>
        </p:txBody>
      </p:sp>
      <p:pic>
        <p:nvPicPr>
          <p:cNvPr id="241" name="Google Shape;241;p37"/>
          <p:cNvPicPr preferRelativeResize="0"/>
          <p:nvPr/>
        </p:nvPicPr>
        <p:blipFill rotWithShape="1">
          <a:blip r:embed="rId7">
            <a:alphaModFix/>
          </a:blip>
          <a:srcRect b="0" l="0" r="0" t="0"/>
          <a:stretch/>
        </p:blipFill>
        <p:spPr>
          <a:xfrm>
            <a:off x="7000902" y="3866289"/>
            <a:ext cx="167471" cy="174949"/>
          </a:xfrm>
          <a:prstGeom prst="rect">
            <a:avLst/>
          </a:prstGeom>
          <a:noFill/>
          <a:ln>
            <a:noFill/>
          </a:ln>
        </p:spPr>
      </p:pic>
      <p:pic>
        <p:nvPicPr>
          <p:cNvPr descr="A picture containing clipart&#10;&#10;Description automatically generated" id="242" name="Google Shape;242;p37"/>
          <p:cNvPicPr preferRelativeResize="0"/>
          <p:nvPr/>
        </p:nvPicPr>
        <p:blipFill rotWithShape="1">
          <a:blip r:embed="rId8">
            <a:alphaModFix/>
          </a:blip>
          <a:srcRect b="0" l="0" r="0" t="0"/>
          <a:stretch/>
        </p:blipFill>
        <p:spPr>
          <a:xfrm>
            <a:off x="7008399" y="4123931"/>
            <a:ext cx="167471" cy="174949"/>
          </a:xfrm>
          <a:prstGeom prst="rect">
            <a:avLst/>
          </a:prstGeom>
          <a:noFill/>
          <a:ln>
            <a:noFill/>
          </a:ln>
        </p:spPr>
      </p:pic>
      <p:pic>
        <p:nvPicPr>
          <p:cNvPr descr="A drawing of a face&#10;&#10;Description automatically generated" id="243" name="Google Shape;243;p37"/>
          <p:cNvPicPr preferRelativeResize="0"/>
          <p:nvPr/>
        </p:nvPicPr>
        <p:blipFill rotWithShape="1">
          <a:blip r:embed="rId9">
            <a:alphaModFix/>
          </a:blip>
          <a:srcRect b="0" l="0" r="0" t="0"/>
          <a:stretch/>
        </p:blipFill>
        <p:spPr>
          <a:xfrm>
            <a:off x="6989368" y="4363419"/>
            <a:ext cx="205534" cy="174949"/>
          </a:xfrm>
          <a:prstGeom prst="rect">
            <a:avLst/>
          </a:prstGeom>
          <a:noFill/>
          <a:ln>
            <a:noFill/>
          </a:ln>
        </p:spPr>
      </p:pic>
      <p:pic>
        <p:nvPicPr>
          <p:cNvPr id="244" name="Google Shape;244;p37"/>
          <p:cNvPicPr preferRelativeResize="0"/>
          <p:nvPr/>
        </p:nvPicPr>
        <p:blipFill rotWithShape="1">
          <a:blip r:embed="rId10">
            <a:alphaModFix/>
          </a:blip>
          <a:srcRect b="0" l="0" r="0" t="0"/>
          <a:stretch/>
        </p:blipFill>
        <p:spPr>
          <a:xfrm>
            <a:off x="7008670" y="4602909"/>
            <a:ext cx="172335" cy="174949"/>
          </a:xfrm>
          <a:prstGeom prst="rect">
            <a:avLst/>
          </a:prstGeom>
          <a:noFill/>
          <a:ln>
            <a:noFill/>
          </a:ln>
        </p:spPr>
      </p:pic>
      <p:sp>
        <p:nvSpPr>
          <p:cNvPr id="245" name="Google Shape;245;p37"/>
          <p:cNvSpPr txBox="1"/>
          <p:nvPr/>
        </p:nvSpPr>
        <p:spPr>
          <a:xfrm>
            <a:off x="7223463" y="3866289"/>
            <a:ext cx="2350200" cy="19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Ubuntu"/>
              <a:buNone/>
            </a:pPr>
            <a:r>
              <a:rPr b="0" i="0" lang="en" sz="800" u="sng" cap="none" strike="noStrike">
                <a:solidFill>
                  <a:srgbClr val="000000"/>
                </a:solidFill>
                <a:latin typeface="Ubuntu"/>
                <a:ea typeface="Ubuntu"/>
                <a:cs typeface="Ubuntu"/>
                <a:sym typeface="Ubuntu"/>
                <a:hlinkClick r:id="rId11">
                  <a:extLst>
                    <a:ext uri="{A12FA001-AC4F-418D-AE19-62706E023703}">
                      <ahyp:hlinkClr val="tx"/>
                    </a:ext>
                  </a:extLst>
                </a:hlinkClick>
              </a:rPr>
              <a:t>Facebook.com/nucleuswealth</a:t>
            </a:r>
            <a:endParaRPr b="0" i="0" sz="800" u="none" cap="none" strike="noStrike">
              <a:solidFill>
                <a:srgbClr val="000000"/>
              </a:solidFill>
              <a:latin typeface="Ubuntu"/>
              <a:ea typeface="Ubuntu"/>
              <a:cs typeface="Ubuntu"/>
              <a:sym typeface="Ubuntu"/>
            </a:endParaRPr>
          </a:p>
        </p:txBody>
      </p:sp>
      <p:sp>
        <p:nvSpPr>
          <p:cNvPr id="246" name="Google Shape;246;p37"/>
          <p:cNvSpPr txBox="1"/>
          <p:nvPr/>
        </p:nvSpPr>
        <p:spPr>
          <a:xfrm>
            <a:off x="7223463" y="4114214"/>
            <a:ext cx="2350200" cy="19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Ubuntu"/>
              <a:buNone/>
            </a:pPr>
            <a:r>
              <a:rPr b="0" i="0" lang="en" sz="800" u="sng" cap="none" strike="noStrike">
                <a:solidFill>
                  <a:srgbClr val="000000"/>
                </a:solidFill>
                <a:latin typeface="Ubuntu"/>
                <a:ea typeface="Ubuntu"/>
                <a:cs typeface="Ubuntu"/>
                <a:sym typeface="Ubuntu"/>
                <a:hlinkClick r:id="rId12">
                  <a:extLst>
                    <a:ext uri="{A12FA001-AC4F-418D-AE19-62706E023703}">
                      <ahyp:hlinkClr val="tx"/>
                    </a:ext>
                  </a:extLst>
                </a:hlinkClick>
              </a:rPr>
              <a:t>Linkedin.com/company/nucleuswealth</a:t>
            </a:r>
            <a:endParaRPr b="0" i="0" sz="800" u="none" cap="none" strike="noStrike">
              <a:solidFill>
                <a:srgbClr val="000000"/>
              </a:solidFill>
              <a:latin typeface="Ubuntu"/>
              <a:ea typeface="Ubuntu"/>
              <a:cs typeface="Ubuntu"/>
              <a:sym typeface="Ubuntu"/>
            </a:endParaRPr>
          </a:p>
        </p:txBody>
      </p:sp>
      <p:sp>
        <p:nvSpPr>
          <p:cNvPr id="247" name="Google Shape;247;p37"/>
          <p:cNvSpPr txBox="1"/>
          <p:nvPr/>
        </p:nvSpPr>
        <p:spPr>
          <a:xfrm>
            <a:off x="7215967" y="4353702"/>
            <a:ext cx="2249100" cy="19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Ubuntu"/>
              <a:buNone/>
            </a:pPr>
            <a:r>
              <a:rPr b="0" i="0" lang="en" sz="800" u="sng" cap="none" strike="noStrike">
                <a:solidFill>
                  <a:srgbClr val="000000"/>
                </a:solidFill>
                <a:latin typeface="Ubuntu"/>
                <a:ea typeface="Ubuntu"/>
                <a:cs typeface="Ubuntu"/>
                <a:sym typeface="Ubuntu"/>
                <a:hlinkClick r:id="rId13">
                  <a:extLst>
                    <a:ext uri="{A12FA001-AC4F-418D-AE19-62706E023703}">
                      <ahyp:hlinkClr val="tx"/>
                    </a:ext>
                  </a:extLst>
                </a:hlinkClick>
              </a:rPr>
              <a:t>Instagram.com/nucleus_wealth</a:t>
            </a:r>
            <a:endParaRPr b="0" i="0" sz="800" u="none" cap="none" strike="noStrike">
              <a:solidFill>
                <a:srgbClr val="000000"/>
              </a:solidFill>
              <a:latin typeface="Ubuntu"/>
              <a:ea typeface="Ubuntu"/>
              <a:cs typeface="Ubuntu"/>
              <a:sym typeface="Ubuntu"/>
            </a:endParaRPr>
          </a:p>
        </p:txBody>
      </p:sp>
      <p:sp>
        <p:nvSpPr>
          <p:cNvPr id="248" name="Google Shape;248;p37"/>
          <p:cNvSpPr txBox="1"/>
          <p:nvPr/>
        </p:nvSpPr>
        <p:spPr>
          <a:xfrm>
            <a:off x="7215967" y="4573582"/>
            <a:ext cx="2350200" cy="19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Ubuntu"/>
              <a:buNone/>
            </a:pPr>
            <a:r>
              <a:rPr b="0" i="0" lang="en" sz="800" u="sng" cap="none" strike="noStrike">
                <a:solidFill>
                  <a:srgbClr val="000000"/>
                </a:solidFill>
                <a:latin typeface="Ubuntu"/>
                <a:ea typeface="Ubuntu"/>
                <a:cs typeface="Ubuntu"/>
                <a:sym typeface="Ubuntu"/>
                <a:hlinkClick r:id="rId14">
                  <a:extLst>
                    <a:ext uri="{A12FA001-AC4F-418D-AE19-62706E023703}">
                      <ahyp:hlinkClr val="tx"/>
                    </a:ext>
                  </a:extLst>
                </a:hlinkClick>
              </a:rPr>
              <a:t>Twitter.com/nucleuswealth</a:t>
            </a:r>
            <a:endParaRPr b="0" i="0" sz="800" u="none" cap="none" strike="noStrike">
              <a:solidFill>
                <a:srgbClr val="000000"/>
              </a:solidFill>
              <a:latin typeface="Ubuntu"/>
              <a:ea typeface="Ubuntu"/>
              <a:cs typeface="Ubuntu"/>
              <a:sym typeface="Ubuntu"/>
            </a:endParaRPr>
          </a:p>
        </p:txBody>
      </p:sp>
      <p:sp>
        <p:nvSpPr>
          <p:cNvPr id="249" name="Google Shape;249;p37"/>
          <p:cNvSpPr txBox="1"/>
          <p:nvPr/>
        </p:nvSpPr>
        <p:spPr>
          <a:xfrm>
            <a:off x="6989357" y="3546319"/>
            <a:ext cx="1910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Ubuntu"/>
              <a:buNone/>
            </a:pPr>
            <a:r>
              <a:rPr b="1" i="0" lang="en" sz="1100" u="none" cap="none" strike="noStrike">
                <a:solidFill>
                  <a:srgbClr val="000000"/>
                </a:solidFill>
                <a:latin typeface="Ubuntu"/>
                <a:ea typeface="Ubuntu"/>
                <a:cs typeface="Ubuntu"/>
                <a:sym typeface="Ubuntu"/>
              </a:rPr>
              <a:t>Social media:</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Agenda</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75" name="Google Shape;75;p16"/>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76" name="Google Shape;76;p16"/>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336550" lvl="0" marL="457200" marR="0" rtl="0" algn="l">
              <a:lnSpc>
                <a:spcPct val="100000"/>
              </a:lnSpc>
              <a:spcBef>
                <a:spcPts val="800"/>
              </a:spcBef>
              <a:spcAft>
                <a:spcPts val="0"/>
              </a:spcAft>
              <a:buClr>
                <a:schemeClr val="dk1"/>
              </a:buClr>
              <a:buSzPts val="1700"/>
              <a:buFont typeface="Ubuntu"/>
              <a:buChar char="●"/>
            </a:pPr>
            <a:r>
              <a:rPr lang="en" sz="1700">
                <a:solidFill>
                  <a:schemeClr val="dk1"/>
                </a:solidFill>
                <a:latin typeface="Ubuntu"/>
                <a:ea typeface="Ubuntu"/>
                <a:cs typeface="Ubuntu"/>
                <a:sym typeface="Ubuntu"/>
              </a:rPr>
              <a:t>Why AI flipped the datacentre playbook: from racks-per-hall to power-per-rack.</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Cost anatomy:</a:t>
            </a:r>
            <a:r>
              <a:rPr lang="en" sz="1700">
                <a:solidFill>
                  <a:schemeClr val="dk1"/>
                </a:solidFill>
                <a:latin typeface="Ubuntu"/>
                <a:ea typeface="Ubuntu"/>
                <a:cs typeface="Ubuntu"/>
                <a:sym typeface="Ubuntu"/>
              </a:rPr>
              <a:t> CPU-era vs GPU-era cost stacks: density, cooling, networking, PUE, capex vs opex.</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Power realities: </a:t>
            </a:r>
            <a:r>
              <a:rPr lang="en" sz="1700">
                <a:solidFill>
                  <a:schemeClr val="dk1"/>
                </a:solidFill>
                <a:latin typeface="Ubuntu"/>
                <a:ea typeface="Ubuntu"/>
                <a:cs typeface="Ubuntu"/>
                <a:sym typeface="Ubuntu"/>
              </a:rPr>
              <a:t>Grid vs on-site generation, PPAs, demand response/load shedding, water use, PUE targets.</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Chip economics: </a:t>
            </a:r>
            <a:r>
              <a:rPr lang="en" sz="1700">
                <a:solidFill>
                  <a:schemeClr val="dk1"/>
                </a:solidFill>
                <a:latin typeface="Ubuntu"/>
                <a:ea typeface="Ubuntu"/>
                <a:cs typeface="Ubuntu"/>
                <a:sym typeface="Ubuntu"/>
              </a:rPr>
              <a:t>$/GPU-hour vs $/job; how perf/W gains lower total energy per training/inference even as TDP rises. Specialisation in chips.</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Build vs rent: </a:t>
            </a:r>
            <a:r>
              <a:rPr lang="en" sz="1700">
                <a:solidFill>
                  <a:schemeClr val="dk1"/>
                </a:solidFill>
                <a:latin typeface="Ubuntu"/>
                <a:ea typeface="Ubuntu"/>
                <a:cs typeface="Ubuntu"/>
                <a:sym typeface="Ubuntu"/>
              </a:rPr>
              <a:t>Buying NVIDIA racks vs renting capacity: utilisation, pricing models, payback math, financing risk.</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Who’s buying: </a:t>
            </a:r>
            <a:r>
              <a:rPr lang="en" sz="1700">
                <a:solidFill>
                  <a:schemeClr val="dk1"/>
                </a:solidFill>
                <a:latin typeface="Ubuntu"/>
                <a:ea typeface="Ubuntu"/>
                <a:cs typeface="Ubuntu"/>
                <a:sym typeface="Ubuntu"/>
              </a:rPr>
              <a:t> Big Tech, AI-native labs, enterprises (finance/health/auto/media), government; rough demand split.</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Investment Universe </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Investment Implications</a:t>
            </a:r>
            <a:endParaRPr sz="1700">
              <a:solidFill>
                <a:schemeClr val="dk1"/>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Agenda: </a:t>
            </a:r>
            <a:endParaRPr b="0" i="0" sz="1100" u="none" cap="none" strike="noStrike">
              <a:solidFill>
                <a:srgbClr val="000000"/>
              </a:solidFill>
              <a:latin typeface="Arial"/>
              <a:ea typeface="Arial"/>
              <a:cs typeface="Arial"/>
              <a:sym typeface="Arial"/>
            </a:endParaRPr>
          </a:p>
        </p:txBody>
      </p:sp>
      <p:cxnSp>
        <p:nvCxnSpPr>
          <p:cNvPr id="82" name="Google Shape;82;p17"/>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83" name="Google Shape;83;p17"/>
          <p:cNvPicPr preferRelativeResize="0"/>
          <p:nvPr/>
        </p:nvPicPr>
        <p:blipFill>
          <a:blip r:embed="rId3">
            <a:alphaModFix/>
          </a:blip>
          <a:stretch>
            <a:fillRect/>
          </a:stretch>
        </p:blipFill>
        <p:spPr>
          <a:xfrm>
            <a:off x="1265475" y="670780"/>
            <a:ext cx="6696115" cy="43472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Bubble phase: </a:t>
            </a:r>
            <a:r>
              <a:rPr b="1" lang="en" sz="2100">
                <a:solidFill>
                  <a:srgbClr val="0B55A2"/>
                </a:solidFill>
                <a:latin typeface="Ubuntu"/>
                <a:ea typeface="Ubuntu"/>
                <a:cs typeface="Ubuntu"/>
                <a:sym typeface="Ubuntu"/>
              </a:rPr>
              <a:t> Ouroboros</a:t>
            </a:r>
            <a:endParaRPr b="0" i="0" sz="1100" u="none" cap="none" strike="noStrike">
              <a:solidFill>
                <a:srgbClr val="000000"/>
              </a:solidFill>
              <a:latin typeface="Arial"/>
              <a:ea typeface="Arial"/>
              <a:cs typeface="Arial"/>
              <a:sym typeface="Arial"/>
            </a:endParaRPr>
          </a:p>
        </p:txBody>
      </p:sp>
      <p:cxnSp>
        <p:nvCxnSpPr>
          <p:cNvPr id="89" name="Google Shape;89;p18"/>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90" name="Google Shape;90;p18"/>
          <p:cNvPicPr preferRelativeResize="0"/>
          <p:nvPr/>
        </p:nvPicPr>
        <p:blipFill>
          <a:blip r:embed="rId3">
            <a:alphaModFix/>
          </a:blip>
          <a:stretch>
            <a:fillRect/>
          </a:stretch>
        </p:blipFill>
        <p:spPr>
          <a:xfrm>
            <a:off x="2504400" y="633530"/>
            <a:ext cx="4057650" cy="4152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Change in Progress </a:t>
            </a:r>
            <a:endParaRPr b="0" i="0" sz="1100" u="none" cap="none" strike="noStrike">
              <a:solidFill>
                <a:srgbClr val="000000"/>
              </a:solidFill>
              <a:latin typeface="Arial"/>
              <a:ea typeface="Arial"/>
              <a:cs typeface="Arial"/>
              <a:sym typeface="Arial"/>
            </a:endParaRPr>
          </a:p>
        </p:txBody>
      </p:sp>
      <p:cxnSp>
        <p:nvCxnSpPr>
          <p:cNvPr id="96" name="Google Shape;96;p19"/>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97" name="Google Shape;97;p19"/>
          <p:cNvSpPr/>
          <p:nvPr/>
        </p:nvSpPr>
        <p:spPr>
          <a:xfrm>
            <a:off x="5632317" y="1189775"/>
            <a:ext cx="3305700" cy="669000"/>
          </a:xfrm>
          <a:prstGeom prst="chevron">
            <a:avLst>
              <a:gd fmla="val 50000" name="adj"/>
            </a:avLst>
          </a:prstGeom>
          <a:solidFill>
            <a:srgbClr val="D837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Consumer</a:t>
            </a:r>
            <a:endParaRPr>
              <a:solidFill>
                <a:srgbClr val="FFFFFF"/>
              </a:solidFill>
              <a:latin typeface="Roboto"/>
              <a:ea typeface="Roboto"/>
              <a:cs typeface="Roboto"/>
              <a:sym typeface="Roboto"/>
            </a:endParaRPr>
          </a:p>
        </p:txBody>
      </p:sp>
      <p:sp>
        <p:nvSpPr>
          <p:cNvPr id="98" name="Google Shape;98;p19"/>
          <p:cNvSpPr/>
          <p:nvPr/>
        </p:nvSpPr>
        <p:spPr>
          <a:xfrm>
            <a:off x="0" y="1189989"/>
            <a:ext cx="3546900" cy="669000"/>
          </a:xfrm>
          <a:prstGeom prst="homePlate">
            <a:avLst>
              <a:gd fmla="val 50000" name="adj"/>
            </a:avLst>
          </a:prstGeom>
          <a:solidFill>
            <a:srgbClr val="801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Government (military)</a:t>
            </a:r>
            <a:endParaRPr>
              <a:solidFill>
                <a:srgbClr val="FFFFFF"/>
              </a:solidFill>
              <a:latin typeface="Roboto"/>
              <a:ea typeface="Roboto"/>
              <a:cs typeface="Roboto"/>
              <a:sym typeface="Roboto"/>
            </a:endParaRPr>
          </a:p>
        </p:txBody>
      </p:sp>
      <p:sp>
        <p:nvSpPr>
          <p:cNvPr id="99" name="Google Shape;99;p19"/>
          <p:cNvSpPr/>
          <p:nvPr/>
        </p:nvSpPr>
        <p:spPr>
          <a:xfrm>
            <a:off x="2944204" y="1189775"/>
            <a:ext cx="3305700" cy="669000"/>
          </a:xfrm>
          <a:prstGeom prst="chevron">
            <a:avLst>
              <a:gd fmla="val 50000" name="adj"/>
            </a:avLst>
          </a:prstGeom>
          <a:solidFill>
            <a:srgbClr val="B02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Business</a:t>
            </a:r>
            <a:endParaRPr>
              <a:solidFill>
                <a:srgbClr val="FFFFFF"/>
              </a:solidFill>
              <a:latin typeface="Roboto"/>
              <a:ea typeface="Roboto"/>
              <a:cs typeface="Roboto"/>
              <a:sym typeface="Roboto"/>
            </a:endParaRPr>
          </a:p>
        </p:txBody>
      </p:sp>
      <p:sp>
        <p:nvSpPr>
          <p:cNvPr id="100" name="Google Shape;100;p19"/>
          <p:cNvSpPr/>
          <p:nvPr/>
        </p:nvSpPr>
        <p:spPr>
          <a:xfrm flipH="1">
            <a:off x="5696529" y="2456135"/>
            <a:ext cx="3305700" cy="669000"/>
          </a:xfrm>
          <a:prstGeom prst="chevron">
            <a:avLst>
              <a:gd fmla="val 50000" name="adj"/>
            </a:avLst>
          </a:prstGeom>
          <a:solidFill>
            <a:srgbClr val="D837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Consumer</a:t>
            </a:r>
            <a:endParaRPr>
              <a:solidFill>
                <a:srgbClr val="FFFFFF"/>
              </a:solidFill>
              <a:latin typeface="Roboto"/>
              <a:ea typeface="Roboto"/>
              <a:cs typeface="Roboto"/>
              <a:sym typeface="Roboto"/>
            </a:endParaRPr>
          </a:p>
        </p:txBody>
      </p:sp>
      <p:sp>
        <p:nvSpPr>
          <p:cNvPr id="101" name="Google Shape;101;p19"/>
          <p:cNvSpPr/>
          <p:nvPr/>
        </p:nvSpPr>
        <p:spPr>
          <a:xfrm flipH="1">
            <a:off x="64213" y="2456349"/>
            <a:ext cx="3546900" cy="669000"/>
          </a:xfrm>
          <a:prstGeom prst="homePlate">
            <a:avLst>
              <a:gd fmla="val 50000" name="adj"/>
            </a:avLst>
          </a:prstGeom>
          <a:solidFill>
            <a:srgbClr val="801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Government (military)</a:t>
            </a:r>
            <a:endParaRPr>
              <a:solidFill>
                <a:srgbClr val="FFFFFF"/>
              </a:solidFill>
              <a:latin typeface="Roboto"/>
              <a:ea typeface="Roboto"/>
              <a:cs typeface="Roboto"/>
              <a:sym typeface="Roboto"/>
            </a:endParaRPr>
          </a:p>
        </p:txBody>
      </p:sp>
      <p:sp>
        <p:nvSpPr>
          <p:cNvPr id="102" name="Google Shape;102;p19"/>
          <p:cNvSpPr/>
          <p:nvPr/>
        </p:nvSpPr>
        <p:spPr>
          <a:xfrm flipH="1">
            <a:off x="3008417" y="2456135"/>
            <a:ext cx="3305700" cy="669000"/>
          </a:xfrm>
          <a:prstGeom prst="chevron">
            <a:avLst>
              <a:gd fmla="val 50000" name="adj"/>
            </a:avLst>
          </a:prstGeom>
          <a:solidFill>
            <a:srgbClr val="B02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Business</a:t>
            </a:r>
            <a:endParaRPr>
              <a:solidFill>
                <a:srgbClr val="FFFFFF"/>
              </a:solidFill>
              <a:latin typeface="Roboto"/>
              <a:ea typeface="Roboto"/>
              <a:cs typeface="Roboto"/>
              <a:sym typeface="Roboto"/>
            </a:endParaRPr>
          </a:p>
        </p:txBody>
      </p:sp>
      <p:sp>
        <p:nvSpPr>
          <p:cNvPr id="103" name="Google Shape;103;p19"/>
          <p:cNvSpPr txBox="1"/>
          <p:nvPr/>
        </p:nvSpPr>
        <p:spPr>
          <a:xfrm>
            <a:off x="3672800" y="715450"/>
            <a:ext cx="42705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Pre 1980s technology progress</a:t>
            </a:r>
            <a:endParaRPr sz="1800">
              <a:solidFill>
                <a:schemeClr val="dk2"/>
              </a:solidFill>
            </a:endParaRPr>
          </a:p>
        </p:txBody>
      </p:sp>
      <p:sp>
        <p:nvSpPr>
          <p:cNvPr id="104" name="Google Shape;104;p19"/>
          <p:cNvSpPr txBox="1"/>
          <p:nvPr/>
        </p:nvSpPr>
        <p:spPr>
          <a:xfrm>
            <a:off x="3546900" y="1990375"/>
            <a:ext cx="42705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Post 2000s technology progress</a:t>
            </a:r>
            <a:endParaRPr sz="1800">
              <a:solidFill>
                <a:schemeClr val="dk2"/>
              </a:solidFill>
            </a:endParaRPr>
          </a:p>
        </p:txBody>
      </p:sp>
      <p:sp>
        <p:nvSpPr>
          <p:cNvPr id="105" name="Google Shape;105;p19"/>
          <p:cNvSpPr/>
          <p:nvPr/>
        </p:nvSpPr>
        <p:spPr>
          <a:xfrm>
            <a:off x="5475879" y="4356000"/>
            <a:ext cx="3305700" cy="669000"/>
          </a:xfrm>
          <a:prstGeom prst="chevron">
            <a:avLst>
              <a:gd fmla="val 50000" name="adj"/>
            </a:avLst>
          </a:prstGeom>
          <a:solidFill>
            <a:srgbClr val="D837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Consumer</a:t>
            </a:r>
            <a:endParaRPr>
              <a:solidFill>
                <a:srgbClr val="FFFFFF"/>
              </a:solidFill>
              <a:latin typeface="Roboto"/>
              <a:ea typeface="Roboto"/>
              <a:cs typeface="Roboto"/>
              <a:sym typeface="Roboto"/>
            </a:endParaRPr>
          </a:p>
        </p:txBody>
      </p:sp>
      <p:sp>
        <p:nvSpPr>
          <p:cNvPr id="106" name="Google Shape;106;p19"/>
          <p:cNvSpPr/>
          <p:nvPr/>
        </p:nvSpPr>
        <p:spPr>
          <a:xfrm>
            <a:off x="3090938" y="3626302"/>
            <a:ext cx="3546900" cy="669000"/>
          </a:xfrm>
          <a:prstGeom prst="homePlate">
            <a:avLst>
              <a:gd fmla="val 50000" name="adj"/>
            </a:avLst>
          </a:prstGeom>
          <a:solidFill>
            <a:srgbClr val="801F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Government (military)</a:t>
            </a:r>
            <a:endParaRPr>
              <a:solidFill>
                <a:srgbClr val="FFFFFF"/>
              </a:solidFill>
              <a:latin typeface="Roboto"/>
              <a:ea typeface="Roboto"/>
              <a:cs typeface="Roboto"/>
              <a:sym typeface="Roboto"/>
            </a:endParaRPr>
          </a:p>
        </p:txBody>
      </p:sp>
      <p:sp>
        <p:nvSpPr>
          <p:cNvPr id="107" name="Google Shape;107;p19"/>
          <p:cNvSpPr/>
          <p:nvPr/>
        </p:nvSpPr>
        <p:spPr>
          <a:xfrm>
            <a:off x="2390817" y="4356000"/>
            <a:ext cx="3305700" cy="669000"/>
          </a:xfrm>
          <a:prstGeom prst="chevron">
            <a:avLst>
              <a:gd fmla="val 50000" name="adj"/>
            </a:avLst>
          </a:prstGeom>
          <a:solidFill>
            <a:srgbClr val="B02B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Business</a:t>
            </a:r>
            <a:endParaRPr>
              <a:solidFill>
                <a:srgbClr val="FFFFFF"/>
              </a:solidFill>
              <a:latin typeface="Roboto"/>
              <a:ea typeface="Roboto"/>
              <a:cs typeface="Roboto"/>
              <a:sym typeface="Roboto"/>
            </a:endParaRPr>
          </a:p>
        </p:txBody>
      </p:sp>
      <p:sp>
        <p:nvSpPr>
          <p:cNvPr id="108" name="Google Shape;108;p19"/>
          <p:cNvSpPr txBox="1"/>
          <p:nvPr/>
        </p:nvSpPr>
        <p:spPr>
          <a:xfrm>
            <a:off x="3611113" y="3173200"/>
            <a:ext cx="42705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AI</a:t>
            </a:r>
            <a:r>
              <a:rPr lang="en" sz="1800">
                <a:solidFill>
                  <a:schemeClr val="dk2"/>
                </a:solidFill>
              </a:rPr>
              <a:t> technology progress???</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Costs: Things are still changing really, really quickly </a:t>
            </a:r>
            <a:endParaRPr b="0" i="0" sz="1100" u="none" cap="none" strike="noStrike">
              <a:solidFill>
                <a:srgbClr val="000000"/>
              </a:solidFill>
              <a:latin typeface="Arial"/>
              <a:ea typeface="Arial"/>
              <a:cs typeface="Arial"/>
              <a:sym typeface="Arial"/>
            </a:endParaRPr>
          </a:p>
        </p:txBody>
      </p:sp>
      <p:cxnSp>
        <p:nvCxnSpPr>
          <p:cNvPr id="114" name="Google Shape;114;p20"/>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115" name="Google Shape;115;p20"/>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DeepSeek 670B. </a:t>
            </a:r>
            <a:endParaRPr sz="2000">
              <a:solidFill>
                <a:schemeClr val="dk1"/>
              </a:solidFill>
              <a:latin typeface="Ubuntu"/>
              <a:ea typeface="Ubuntu"/>
              <a:cs typeface="Ubuntu"/>
              <a:sym typeface="Ubuntu"/>
            </a:endParaRPr>
          </a:p>
          <a:p>
            <a:pPr indent="-355600" lvl="1" marL="9144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July 2025 cost to train = $4.5m</a:t>
            </a:r>
            <a:endParaRPr sz="2000">
              <a:solidFill>
                <a:schemeClr val="dk1"/>
              </a:solidFill>
              <a:latin typeface="Ubuntu"/>
              <a:ea typeface="Ubuntu"/>
              <a:cs typeface="Ubuntu"/>
              <a:sym typeface="Ubuntu"/>
            </a:endParaRPr>
          </a:p>
          <a:p>
            <a:pPr indent="-355600" lvl="1" marL="9144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Dec 2025 expected cost = $2.5m</a:t>
            </a:r>
            <a:endParaRPr sz="2000">
              <a:solidFill>
                <a:schemeClr val="dk1"/>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CPU -&gt; GPU</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121" name="Google Shape;121;p21"/>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22" name="Google Shape;122;p21"/>
          <p:cNvPicPr preferRelativeResize="0"/>
          <p:nvPr/>
        </p:nvPicPr>
        <p:blipFill>
          <a:blip r:embed="rId3">
            <a:alphaModFix/>
          </a:blip>
          <a:stretch>
            <a:fillRect/>
          </a:stretch>
        </p:blipFill>
        <p:spPr>
          <a:xfrm>
            <a:off x="820900" y="633530"/>
            <a:ext cx="7285885" cy="43472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Costs: Capital</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128" name="Google Shape;128;p22"/>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29" name="Google Shape;129;p22"/>
          <p:cNvPicPr preferRelativeResize="0"/>
          <p:nvPr/>
        </p:nvPicPr>
        <p:blipFill>
          <a:blip r:embed="rId3">
            <a:alphaModFix/>
          </a:blip>
          <a:stretch>
            <a:fillRect/>
          </a:stretch>
        </p:blipFill>
        <p:spPr>
          <a:xfrm>
            <a:off x="152400" y="643855"/>
            <a:ext cx="8839201" cy="38498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