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Ubuntu"/>
      <p:regular r:id="rId13"/>
      <p:bold r:id="rId14"/>
      <p:italic r:id="rId15"/>
      <p:boldItalic r:id="rId16"/>
    </p:embeddedFont>
    <p:embeddedFont>
      <p:font typeface="La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Ubuntu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Ubuntu-italic.fntdata"/><Relationship Id="rId14" Type="http://schemas.openxmlformats.org/officeDocument/2006/relationships/font" Target="fonts/Ubuntu-bold.fntdata"/><Relationship Id="rId17" Type="http://schemas.openxmlformats.org/officeDocument/2006/relationships/font" Target="fonts/Lato-regular.fntdata"/><Relationship Id="rId16" Type="http://schemas.openxmlformats.org/officeDocument/2006/relationships/font" Target="fonts/Ubuntu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italic.fntdata"/><Relationship Id="rId6" Type="http://schemas.openxmlformats.org/officeDocument/2006/relationships/slide" Target="slides/slide1.xml"/><Relationship Id="rId18" Type="http://schemas.openxmlformats.org/officeDocument/2006/relationships/font" Target="fonts/La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2045473300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2045473300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1deb601628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" name="Google Shape;65;g11deb601628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1deb601628_0_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2" name="Google Shape;72;g11deb601628_0_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1deb601628_0_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2" name="Google Shape;82;g11deb601628_0_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1deb601628_0_4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1deb601628_0_4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2045473300_2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2045473300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1deb601628_0_1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" name="Google Shape;103;g11deb601628_0_1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hyperlink" Target="http://linkedin.com/company/nucleuswealth" TargetMode="External"/><Relationship Id="rId10" Type="http://schemas.openxmlformats.org/officeDocument/2006/relationships/hyperlink" Target="https://www.facebook.com/NucleusWealth/" TargetMode="External"/><Relationship Id="rId13" Type="http://schemas.openxmlformats.org/officeDocument/2006/relationships/hyperlink" Target="http://twitter.com/nucleuswealth" TargetMode="External"/><Relationship Id="rId12" Type="http://schemas.openxmlformats.org/officeDocument/2006/relationships/hyperlink" Target="http://instagram.com/nucleus_wealth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5.jpg"/><Relationship Id="rId9" Type="http://schemas.openxmlformats.org/officeDocument/2006/relationships/image" Target="../media/image11.jpg"/><Relationship Id="rId5" Type="http://schemas.openxmlformats.org/officeDocument/2006/relationships/image" Target="../media/image1.png"/><Relationship Id="rId6" Type="http://schemas.openxmlformats.org/officeDocument/2006/relationships/image" Target="../media/image9.png"/><Relationship Id="rId7" Type="http://schemas.openxmlformats.org/officeDocument/2006/relationships/image" Target="../media/image8.png"/><Relationship Id="rId8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/>
          <p:nvPr/>
        </p:nvSpPr>
        <p:spPr>
          <a:xfrm>
            <a:off x="0" y="99055"/>
            <a:ext cx="91440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B55A2"/>
                </a:solidFill>
                <a:latin typeface="Ubuntu"/>
                <a:ea typeface="Ubuntu"/>
                <a:cs typeface="Ubuntu"/>
                <a:sym typeface="Ubuntu"/>
              </a:rPr>
              <a:t>Agenda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" name="Google Shape;68;p15"/>
          <p:cNvCxnSpPr/>
          <p:nvPr/>
        </p:nvCxnSpPr>
        <p:spPr>
          <a:xfrm>
            <a:off x="163586" y="633533"/>
            <a:ext cx="8739300" cy="0"/>
          </a:xfrm>
          <a:prstGeom prst="straightConnector1">
            <a:avLst/>
          </a:prstGeom>
          <a:noFill/>
          <a:ln cap="flat" cmpd="sng" w="127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9" name="Google Shape;69;p15"/>
          <p:cNvSpPr txBox="1"/>
          <p:nvPr/>
        </p:nvSpPr>
        <p:spPr>
          <a:xfrm>
            <a:off x="399000" y="725663"/>
            <a:ext cx="8438100" cy="41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921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buntu"/>
              <a:buChar char="●"/>
            </a:pPr>
            <a:r>
              <a:rPr lang="en" sz="2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Russian default and fall out</a:t>
            </a:r>
            <a:endParaRPr sz="2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2921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buntu"/>
              <a:buChar char="●"/>
            </a:pPr>
            <a:r>
              <a:rPr lang="en" sz="2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Financial plumbing issues from removing Russia</a:t>
            </a:r>
            <a:endParaRPr sz="2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292100" lvl="0" marL="3429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buntu"/>
              <a:buChar char="●"/>
            </a:pPr>
            <a:r>
              <a:rPr lang="en" sz="2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Rising HY spreads globally and funding pressures</a:t>
            </a:r>
            <a:endParaRPr sz="2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2921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buntu"/>
              <a:buChar char="●"/>
            </a:pPr>
            <a:r>
              <a:rPr lang="en" sz="2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Chinese developers</a:t>
            </a:r>
            <a:endParaRPr sz="2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2921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buntu"/>
              <a:buChar char="●"/>
            </a:pPr>
            <a:r>
              <a:rPr lang="en" sz="2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Rising CDS prices, implications</a:t>
            </a:r>
            <a:endParaRPr sz="2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2921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buntu"/>
              <a:buChar char="●"/>
            </a:pPr>
            <a:r>
              <a:rPr lang="en" sz="2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Australian funding availability, cost of bank debt</a:t>
            </a:r>
            <a:endParaRPr sz="2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2921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buntu"/>
              <a:buChar char="●"/>
            </a:pPr>
            <a:r>
              <a:rPr lang="en" sz="2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Leverage and hedge funds</a:t>
            </a:r>
            <a:endParaRPr sz="2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2921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buntu"/>
              <a:buChar char="●"/>
            </a:pPr>
            <a:r>
              <a:rPr lang="en" sz="2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Effect of interest rates on house prices</a:t>
            </a:r>
            <a:endParaRPr sz="2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b="0" i="0" sz="2200" u="none" cap="none" strike="noStrike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Google Shape;74;p16"/>
          <p:cNvCxnSpPr/>
          <p:nvPr/>
        </p:nvCxnSpPr>
        <p:spPr>
          <a:xfrm>
            <a:off x="163586" y="633533"/>
            <a:ext cx="8739300" cy="0"/>
          </a:xfrm>
          <a:prstGeom prst="straightConnector1">
            <a:avLst/>
          </a:prstGeom>
          <a:noFill/>
          <a:ln cap="flat" cmpd="sng" w="127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813" y="33938"/>
            <a:ext cx="5915025" cy="557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5044" y="1790400"/>
            <a:ext cx="8143875" cy="557213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502294" y="1841756"/>
            <a:ext cx="74472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01210" y="2608360"/>
            <a:ext cx="5586413" cy="557213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238328" y="1851692"/>
            <a:ext cx="82833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2100"/>
              <a:buFont typeface="Arial"/>
              <a:buNone/>
            </a:pPr>
            <a:r>
              <a:rPr b="1" lang="en" sz="1800">
                <a:solidFill>
                  <a:srgbClr val="1D1C1D"/>
                </a:solidFill>
                <a:latin typeface="Lato"/>
                <a:ea typeface="Lato"/>
                <a:cs typeface="Lato"/>
                <a:sym typeface="Lato"/>
              </a:rPr>
              <a:t>How high can interest rates rise before defaults jump in Australia?</a:t>
            </a:r>
            <a:endParaRPr b="1" i="0" sz="2000" u="none" cap="none" strike="noStrike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Google Shape;84;p17"/>
          <p:cNvCxnSpPr/>
          <p:nvPr/>
        </p:nvCxnSpPr>
        <p:spPr>
          <a:xfrm>
            <a:off x="163586" y="633533"/>
            <a:ext cx="8739300" cy="0"/>
          </a:xfrm>
          <a:prstGeom prst="straightConnector1">
            <a:avLst/>
          </a:prstGeom>
          <a:noFill/>
          <a:ln cap="flat" cmpd="sng" w="127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5" name="Google Shape;85;p17"/>
          <p:cNvSpPr txBox="1"/>
          <p:nvPr/>
        </p:nvSpPr>
        <p:spPr>
          <a:xfrm>
            <a:off x="81000" y="78038"/>
            <a:ext cx="85332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B55A2"/>
                </a:solidFill>
                <a:latin typeface="Ubuntu"/>
                <a:ea typeface="Ubuntu"/>
                <a:cs typeface="Ubuntu"/>
                <a:sym typeface="Ubuntu"/>
              </a:rPr>
              <a:t>Investment Outlook </a:t>
            </a:r>
            <a:endParaRPr b="0" i="0" sz="1100" u="none" cap="none" strike="noStrike">
              <a:solidFill>
                <a:srgbClr val="4A86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7"/>
          <p:cNvSpPr txBox="1"/>
          <p:nvPr/>
        </p:nvSpPr>
        <p:spPr>
          <a:xfrm>
            <a:off x="266613" y="876056"/>
            <a:ext cx="8533200" cy="33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31115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Ubuntu"/>
              <a:buChar char="●"/>
            </a:pPr>
            <a:r>
              <a:rPr lang="en" sz="2300">
                <a:latin typeface="Ubuntu"/>
                <a:ea typeface="Ubuntu"/>
                <a:cs typeface="Ubuntu"/>
                <a:sym typeface="Ubuntu"/>
              </a:rPr>
              <a:t>Rising rates, probability of Fed error</a:t>
            </a:r>
            <a:endParaRPr sz="2300">
              <a:latin typeface="Ubuntu"/>
              <a:ea typeface="Ubuntu"/>
              <a:cs typeface="Ubuntu"/>
              <a:sym typeface="Ubuntu"/>
            </a:endParaRPr>
          </a:p>
          <a:p>
            <a:pPr indent="-31115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300"/>
              <a:buFont typeface="Ubuntu"/>
              <a:buChar char="●"/>
            </a:pPr>
            <a:r>
              <a:rPr lang="en" sz="2300">
                <a:latin typeface="Ubuntu"/>
                <a:ea typeface="Ubuntu"/>
                <a:cs typeface="Ubuntu"/>
                <a:sym typeface="Ubuntu"/>
              </a:rPr>
              <a:t>Supply chain issues not going away. Raising rates to bring demand down to level of supply. When will it clear.</a:t>
            </a:r>
            <a:endParaRPr sz="2300">
              <a:latin typeface="Ubuntu"/>
              <a:ea typeface="Ubuntu"/>
              <a:cs typeface="Ubuntu"/>
              <a:sym typeface="Ubuntu"/>
            </a:endParaRPr>
          </a:p>
          <a:p>
            <a:pPr indent="-31115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300"/>
              <a:buFont typeface="Ubuntu"/>
              <a:buChar char="●"/>
            </a:pPr>
            <a:r>
              <a:rPr lang="en" sz="2300">
                <a:latin typeface="Ubuntu"/>
                <a:ea typeface="Ubuntu"/>
                <a:cs typeface="Ubuntu"/>
                <a:sym typeface="Ubuntu"/>
              </a:rPr>
              <a:t>China developers still major risk to commodities</a:t>
            </a:r>
            <a:endParaRPr sz="2300">
              <a:latin typeface="Ubuntu"/>
              <a:ea typeface="Ubuntu"/>
              <a:cs typeface="Ubuntu"/>
              <a:sym typeface="Ubuntu"/>
            </a:endParaRPr>
          </a:p>
          <a:p>
            <a:pPr indent="-31115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300"/>
              <a:buFont typeface="Ubuntu"/>
              <a:buChar char="●"/>
            </a:pPr>
            <a:r>
              <a:rPr lang="en" sz="2300">
                <a:latin typeface="Ubuntu"/>
                <a:ea typeface="Ubuntu"/>
                <a:cs typeface="Ubuntu"/>
                <a:sym typeface="Ubuntu"/>
              </a:rPr>
              <a:t>Ukraine/Russia sanctions increase chance of left field event</a:t>
            </a:r>
            <a:endParaRPr sz="2300">
              <a:latin typeface="Ubuntu"/>
              <a:ea typeface="Ubuntu"/>
              <a:cs typeface="Ubuntu"/>
              <a:sym typeface="Ubuntu"/>
            </a:endParaRPr>
          </a:p>
          <a:p>
            <a:pPr indent="-31115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300"/>
              <a:buFont typeface="Ubuntu"/>
              <a:buChar char="●"/>
            </a:pPr>
            <a:r>
              <a:rPr lang="en" sz="2300">
                <a:latin typeface="Ubuntu"/>
                <a:ea typeface="Ubuntu"/>
                <a:cs typeface="Ubuntu"/>
                <a:sym typeface="Ubuntu"/>
              </a:rPr>
              <a:t>Valuations expensive, not as bad as before. Way too high if earnings start declining</a:t>
            </a:r>
            <a:endParaRPr sz="23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3634"/>
            <a:ext cx="9144001" cy="5016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0044"/>
            <a:ext cx="9144001" cy="4763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/>
          <p:nvPr/>
        </p:nvSpPr>
        <p:spPr>
          <a:xfrm>
            <a:off x="0" y="108112"/>
            <a:ext cx="91440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5A2"/>
              </a:buClr>
              <a:buSzPts val="2100"/>
              <a:buFont typeface="Ubuntu"/>
              <a:buNone/>
            </a:pPr>
            <a:r>
              <a:rPr b="1" i="0" lang="en" sz="2100" u="none" cap="none" strike="noStrike">
                <a:solidFill>
                  <a:srgbClr val="0B55A2"/>
                </a:solidFill>
                <a:latin typeface="Ubuntu"/>
                <a:ea typeface="Ubuntu"/>
                <a:cs typeface="Ubuntu"/>
                <a:sym typeface="Ubuntu"/>
              </a:rPr>
              <a:t>More from Nucleus Wealth: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3102544" y="673725"/>
            <a:ext cx="2647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5A2"/>
              </a:buClr>
              <a:buSzPts val="1100"/>
              <a:buFont typeface="Ubuntu"/>
              <a:buNone/>
            </a:pPr>
            <a:r>
              <a:rPr b="1" i="0" lang="en" sz="1100" u="none" cap="none" strike="noStrike">
                <a:solidFill>
                  <a:srgbClr val="0B55A2"/>
                </a:solidFill>
                <a:latin typeface="Ubuntu"/>
                <a:ea typeface="Ubuntu"/>
                <a:cs typeface="Ubuntu"/>
                <a:sym typeface="Ubuntu"/>
              </a:rPr>
              <a:t>Content: Nucleuswealth.com/content</a:t>
            </a:r>
            <a:endParaRPr b="1" i="0" sz="1100" u="none" cap="none" strike="noStrike">
              <a:solidFill>
                <a:srgbClr val="0B55A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107" name="Google Shape;107;p20"/>
          <p:cNvCxnSpPr/>
          <p:nvPr/>
        </p:nvCxnSpPr>
        <p:spPr>
          <a:xfrm>
            <a:off x="163586" y="633533"/>
            <a:ext cx="8739300" cy="0"/>
          </a:xfrm>
          <a:prstGeom prst="straightConnector1">
            <a:avLst/>
          </a:prstGeom>
          <a:noFill/>
          <a:ln cap="flat" cmpd="sng" w="127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" name="Google Shape;108;p20"/>
          <p:cNvSpPr txBox="1"/>
          <p:nvPr/>
        </p:nvSpPr>
        <p:spPr>
          <a:xfrm>
            <a:off x="2994861" y="4196625"/>
            <a:ext cx="35286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Ubuntu"/>
              <a:buNone/>
            </a:pPr>
            <a:r>
              <a:rPr b="1" i="0" lang="en" sz="11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Find us on all major (and minor) podcast platforms: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482" y="4504359"/>
            <a:ext cx="1378744" cy="350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55084" y="4509968"/>
            <a:ext cx="1342275" cy="3172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lock, light&#10;&#10;Description automatically generated" id="111" name="Google Shape;111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88916" y="4517154"/>
            <a:ext cx="1080898" cy="324453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0"/>
          <p:cNvSpPr txBox="1"/>
          <p:nvPr/>
        </p:nvSpPr>
        <p:spPr>
          <a:xfrm>
            <a:off x="6076253" y="1247240"/>
            <a:ext cx="28806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Ubuntu"/>
              <a:buNone/>
            </a:pPr>
            <a:r>
              <a:rPr b="1" i="0" lang="en" sz="11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Have a guest or topic suggestion for the show?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Ubuntu"/>
              <a:buNone/>
            </a:pPr>
            <a:r>
              <a:rPr b="1" i="0" lang="en" sz="11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Leave a comment on YouTube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00902" y="3866289"/>
            <a:ext cx="167471" cy="1749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lipart&#10;&#10;Description automatically generated" id="114" name="Google Shape;114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008399" y="4123931"/>
            <a:ext cx="167471" cy="1749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drawing of a face&#10;&#10;Description automatically generated" id="115" name="Google Shape;115;p2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989368" y="4363419"/>
            <a:ext cx="205534" cy="174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008670" y="4602909"/>
            <a:ext cx="172335" cy="17494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0"/>
          <p:cNvSpPr txBox="1"/>
          <p:nvPr/>
        </p:nvSpPr>
        <p:spPr>
          <a:xfrm>
            <a:off x="7223463" y="3866289"/>
            <a:ext cx="23502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Ubuntu"/>
              <a:buNone/>
            </a:pPr>
            <a:r>
              <a:rPr b="0" i="0" lang="en" sz="800" u="sng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Facebook.com/nucleuswealth</a:t>
            </a:r>
            <a:endParaRPr b="0" i="0" sz="800" u="none" cap="none" strike="noStrike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18" name="Google Shape;118;p20"/>
          <p:cNvSpPr txBox="1"/>
          <p:nvPr/>
        </p:nvSpPr>
        <p:spPr>
          <a:xfrm>
            <a:off x="7223463" y="4114214"/>
            <a:ext cx="23502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Ubuntu"/>
              <a:buNone/>
            </a:pPr>
            <a:r>
              <a:rPr b="0" i="0" lang="en" sz="800" u="sng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Linkedin.com/company/nucleuswealth</a:t>
            </a:r>
            <a:endParaRPr b="0" i="0" sz="800" u="none" cap="none" strike="noStrike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19" name="Google Shape;119;p20"/>
          <p:cNvSpPr txBox="1"/>
          <p:nvPr/>
        </p:nvSpPr>
        <p:spPr>
          <a:xfrm>
            <a:off x="7215967" y="4353702"/>
            <a:ext cx="22491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Ubuntu"/>
              <a:buNone/>
            </a:pPr>
            <a:r>
              <a:rPr b="0" i="0" lang="en" sz="800" u="sng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Instagram.com/nucleus_wealth</a:t>
            </a:r>
            <a:endParaRPr b="0" i="0" sz="800" u="none" cap="none" strike="noStrike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20" name="Google Shape;120;p20"/>
          <p:cNvSpPr txBox="1"/>
          <p:nvPr/>
        </p:nvSpPr>
        <p:spPr>
          <a:xfrm>
            <a:off x="7215967" y="4573582"/>
            <a:ext cx="23502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Ubuntu"/>
              <a:buNone/>
            </a:pPr>
            <a:r>
              <a:rPr b="0" i="0" lang="en" sz="800" u="sng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Twitter.com/nucleuswealth</a:t>
            </a:r>
            <a:endParaRPr b="0" i="0" sz="800" u="none" cap="none" strike="noStrike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21" name="Google Shape;121;p20"/>
          <p:cNvSpPr txBox="1"/>
          <p:nvPr/>
        </p:nvSpPr>
        <p:spPr>
          <a:xfrm>
            <a:off x="6989357" y="3546319"/>
            <a:ext cx="19101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Ubuntu"/>
              <a:buNone/>
            </a:pPr>
            <a:r>
              <a:rPr b="1" i="0" lang="en" sz="11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Social media: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